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4630400" cy="8229600"/>
  <p:notesSz cx="8229600" cy="14630400"/>
  <p:embeddedFontLst>
    <p:embeddedFont>
      <p:font typeface="Raleway" pitchFamily="2" charset="77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200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24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47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ye07/AI-movie-recommendation-syste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ai-movie-recommendation-system-h7ow2ahcckt2tjyyuehxai.streamlit.app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huaye07/AI-movie-recommendation-system" TargetMode="External"/><Relationship Id="rId4" Type="http://schemas.openxmlformats.org/officeDocument/2006/relationships/hyperlink" Target="https://ai-movie-recommendation-system-h7ow2ahcckt2tjyyuehxai.streamlit.app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ounakbanik/the-movies-dataset?select=movies_metadata.cs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aggle.com/datasets/rounakbanik/the-movies-dataset?select=ratings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app.uizard.io/p/5729531d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4575" y="1946787"/>
            <a:ext cx="8631864" cy="775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Movie Recommendation System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35137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2796" y="40217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Huaye Li, Clemson University | 2025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140095" y="4905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|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App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53848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9F0B3E-2546-BC79-290F-11B3AA05AA0C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80B64648-89B5-A5F0-C4A7-11274DB4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 ratings and preferences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TF-IDF and similarity calculation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Poster Retrieval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OMDb API integration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Display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 components rendering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31F373-BD78-10D0-2D19-51724C49482A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DBB80D7A-06DC-FDB5-1959-6C24B4D42E1C}"/>
              </a:ext>
            </a:extLst>
          </p:cNvPr>
          <p:cNvSpPr/>
          <p:nvPr/>
        </p:nvSpPr>
        <p:spPr>
          <a:xfrm>
            <a:off x="3342263" y="7207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Using</a:t>
            </a:r>
            <a:r>
              <a:rPr lang="zh-CN" alt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zh-CN" sz="3600" b="1" dirty="0" err="1">
                <a:solidFill>
                  <a:srgbClr val="FF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Streamlit</a:t>
            </a:r>
            <a:r>
              <a:rPr lang="zh-CN" alt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</a:t>
            </a:r>
            <a:r>
              <a:rPr lang="zh-CN" altLang="en-US" sz="3600" b="1" dirty="0">
                <a:solidFill>
                  <a:srgbClr val="FF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zh-CN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</a:t>
            </a:r>
            <a:r>
              <a:rPr lang="zh-CN" alt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zh-CN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</a:t>
            </a:r>
            <a:r>
              <a:rPr lang="zh-CN" alt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zh-CN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</a:t>
            </a:r>
            <a:r>
              <a:rPr lang="zh-CN" alt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zh-CN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68541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Usability Testing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Participants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 grad and undergrad CS students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Devices &amp; Browsers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MacBook, Dell, iPad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Chrome, Safari, Firefox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Identified Issues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Placeholder contrast problems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Poster image loading failures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Generic system responses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40CF08-103C-F736-9D77-7C5554347DD7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6687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Post-Testing Refinements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UI Improvements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input clarity and button animations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Robustness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fallback images and user alerts for errors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low-query recommendation logic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12B711-5E0C-3EA6-85D1-BAB6BFA4AB10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5460"/>
            <a:ext cx="6052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24401"/>
            <a:ext cx="7556421" cy="3629739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283202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29757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9757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48234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36260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Cold-start users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62604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Fallback to semantic query search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49556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14624" y="463927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OMDb API rate limits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63927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Poster caching + default images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14588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Title inconsistencies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 pipeline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79620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514624" y="59399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UI responsiveness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59399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st.columns and CSS tuning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809A2D-EE9A-3B7F-AC08-205E32AFE902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0266"/>
            <a:ext cx="57758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478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30906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Hybrid Filtering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0382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matrix factorization (SVD/KNN)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5478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954078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BERT/SBERT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54078" y="4038243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Replace TF-IDF for deeper semantic capture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5478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77249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Feedback Logging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377249" y="403824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 like/dislike buttons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460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530906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73643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WCAG 2.1 compliance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2460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165783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A/B Testing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165783" y="573643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CTR and engagement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6ED5E4-8252-351A-9916-C8DDABFC6ECB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5711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End-to-End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personalized movie recommendations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644134" y="4099203"/>
            <a:ext cx="35761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Lightweight &amp; Interpretable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AI model, easy to understand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Strong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Positive usability feedback and scalability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536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Try and Explore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577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Try It Live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5500" y="634448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b="0" i="0" u="sng" dirty="0">
                <a:effectLst/>
                <a:latin typeface="-apple-system"/>
                <a:hlinkClick r:id="rId4"/>
              </a:rPr>
              <a:t>https://ai-movie-recommendation-system-h7ow2ahcckt2tjyyuehxai.streamlit.app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7577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165783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View Code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79147" y="635921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/>
              </a:rPr>
              <a:t>https://</a:t>
            </a:r>
            <a:r>
              <a:rPr lang="en-US" sz="160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/>
              </a:rPr>
              <a:t>github.com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/>
              </a:rPr>
              <a:t>/huaye07/AI-movie-recommendation-system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D292A0-12D9-0FB6-C0DB-5DC48B9A232E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4552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usability testing identifies key improvements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Refinements boost user experience and robustness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Challenges overcome with creative technical solutions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hybrid and semantic filtering models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feedback loops and accessibility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A/B tests to optimize engagement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418F2-B89B-683D-92BC-3D1897A8110D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37197"/>
            <a:ext cx="3718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Personalized Recommender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TF-IDF and cosine similarity for movie matching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Streamlit Interface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OMDb poster integration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 Principles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Interpretability, scalability, usability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Development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8-week agile methodology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971818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Methodology Overview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59" y="1745694"/>
            <a:ext cx="45719" cy="6179106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31220" y="2229088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48870" y="2036505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435548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Planning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scope and requirements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48870" y="3144976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423672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Collection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423672" y="3555325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 collection</a:t>
            </a:r>
            <a:r>
              <a:rPr lang="zh-CN" alt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zh-CN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</a:t>
            </a:r>
            <a:r>
              <a:rPr lang="zh-CN" alt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zh-CN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</a:t>
            </a:r>
            <a:r>
              <a:rPr lang="zh-CN" alt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zh-CN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preprocessing</a:t>
            </a:r>
            <a:r>
              <a:rPr lang="zh-CN" alt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431220" y="4335185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48870" y="4142601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435548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Development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</a:t>
            </a:r>
            <a:r>
              <a:rPr lang="zh-CN" alt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</a:t>
            </a:r>
            <a:r>
              <a:rPr lang="zh-CN" alt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zh-CN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</a:t>
            </a:r>
            <a:r>
              <a:rPr lang="zh-CN" alt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zh-CN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evaluation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48870" y="5140226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423672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UI Design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423672" y="5550575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</a:t>
            </a:r>
            <a:r>
              <a:rPr lang="zh-CN" altLang="en-US" sz="1700" dirty="0">
                <a:solidFill>
                  <a:srgbClr val="000000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wireframes and high-fidelity prototypes</a:t>
            </a:r>
          </a:p>
        </p:txBody>
      </p:sp>
      <p:sp>
        <p:nvSpPr>
          <p:cNvPr id="24" name="Shape 22"/>
          <p:cNvSpPr/>
          <p:nvPr/>
        </p:nvSpPr>
        <p:spPr>
          <a:xfrm>
            <a:off x="6431220" y="6330434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48870" y="6137850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435548" y="606873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Deployment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integration</a:t>
            </a:r>
            <a:endParaRPr lang="en-US" sz="17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9CC53D-106B-E50F-4225-F488043F75AA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23">
            <a:extLst>
              <a:ext uri="{FF2B5EF4-FFF2-40B4-BE49-F238E27FC236}">
                <a16:creationId xmlns:a16="http://schemas.microsoft.com/office/drawing/2014/main" id="{E1CACEE9-B584-BCB3-ADFF-BA96FBA33119}"/>
              </a:ext>
            </a:extLst>
          </p:cNvPr>
          <p:cNvSpPr/>
          <p:nvPr/>
        </p:nvSpPr>
        <p:spPr>
          <a:xfrm>
            <a:off x="7065824" y="719747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</a:t>
            </a:r>
            <a:endParaRPr lang="en-US" sz="2600" dirty="0"/>
          </a:p>
        </p:txBody>
      </p:sp>
      <p:sp>
        <p:nvSpPr>
          <p:cNvPr id="31" name="Text 20">
            <a:extLst>
              <a:ext uri="{FF2B5EF4-FFF2-40B4-BE49-F238E27FC236}">
                <a16:creationId xmlns:a16="http://schemas.microsoft.com/office/drawing/2014/main" id="{7C1DA1A0-E3A7-E3C7-C35C-07CCC12B61F4}"/>
              </a:ext>
            </a:extLst>
          </p:cNvPr>
          <p:cNvSpPr/>
          <p:nvPr/>
        </p:nvSpPr>
        <p:spPr>
          <a:xfrm>
            <a:off x="8423672" y="702424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 </a:t>
            </a:r>
            <a:endParaRPr lang="en-US" sz="2150" dirty="0"/>
          </a:p>
        </p:txBody>
      </p:sp>
      <p:sp>
        <p:nvSpPr>
          <p:cNvPr id="32" name="Text 21">
            <a:extLst>
              <a:ext uri="{FF2B5EF4-FFF2-40B4-BE49-F238E27FC236}">
                <a16:creationId xmlns:a16="http://schemas.microsoft.com/office/drawing/2014/main" id="{D6508341-ABD0-9F97-6FA8-53AF0CF3C0B5}"/>
              </a:ext>
            </a:extLst>
          </p:cNvPr>
          <p:cNvSpPr/>
          <p:nvPr/>
        </p:nvSpPr>
        <p:spPr>
          <a:xfrm>
            <a:off x="8423672" y="7446853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Usability testing and refinement</a:t>
            </a:r>
            <a:endParaRPr lang="en-US" sz="1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595" y="773779"/>
            <a:ext cx="7029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and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81056" y="1666314"/>
            <a:ext cx="2450451" cy="58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Datasets Used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69595" y="20635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movies_metadata.csv (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/>
              </a:rPr>
              <a:t>Kaggle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69594" y="24179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ratings.csv (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/>
              </a:rPr>
              <a:t>Kaggle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81056" y="3006686"/>
            <a:ext cx="2835235" cy="51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Preprocessing Steps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69593" y="36849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 Harmonization: Converted id (from metadata) and </a:t>
            </a:r>
            <a:r>
              <a:rPr lang="en-US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movieId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(from ratings) to integers with coercion for malformed entries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69592" y="42659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Inner Join on IDs: Merged the two datasets based on ID fields, retaining only records with valid matches in both datasets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69590" y="48569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Value Removal: Dropped any movie entries that lacked an overview, as this text was essential for TF-IDF modeling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69590" y="54480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 Cleaning: Standardized the text by removing </a:t>
            </a:r>
            <a:r>
              <a:rPr lang="en-US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NaNs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converting to lowercase, and trimming whitespace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205709-D16A-6663-F8E7-1A47E0B421BF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53F3912E-C525-AD95-E3EC-01306019A519}"/>
              </a:ext>
            </a:extLst>
          </p:cNvPr>
          <p:cNvSpPr/>
          <p:nvPr/>
        </p:nvSpPr>
        <p:spPr>
          <a:xfrm>
            <a:off x="569589" y="59757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Engineering: A new column was created to capture the number of words in each movie overview, used in exploratory analysis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zh-CN" alt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correlation visualization</a:t>
            </a:r>
            <a:endParaRPr lang="en-US" sz="175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E6B18201-D439-9D7B-4E49-8543FFD22997}"/>
              </a:ext>
            </a:extLst>
          </p:cNvPr>
          <p:cNvSpPr/>
          <p:nvPr/>
        </p:nvSpPr>
        <p:spPr>
          <a:xfrm>
            <a:off x="569588" y="68779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Title Normalization: Converted movie titles to lowercase and removed punctuation for evaluation alignment during performance metric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zh-CN" alt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8141" y="218949"/>
            <a:ext cx="6609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297672" y="912074"/>
            <a:ext cx="6408063" cy="880504"/>
          </a:xfrm>
          <a:prstGeom prst="roundRect">
            <a:avLst>
              <a:gd name="adj" fmla="val 523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8141" y="102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Rating Distribution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58141" y="136798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users give 3-5 stars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17802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11520" y="899142"/>
            <a:ext cx="6140082" cy="831742"/>
          </a:xfrm>
          <a:prstGeom prst="roundRect">
            <a:avLst>
              <a:gd name="adj" fmla="val 523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12407" y="997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Rated Movies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2407" y="139271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of most popular films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16100" y="4616607"/>
            <a:ext cx="6489635" cy="951223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37834" y="4749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Word Cloud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361288" y="516179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Dominant keywords in overviews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294247" y="4616607"/>
            <a:ext cx="6974865" cy="951224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428667" y="4616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Correlation Heatmap  </a:t>
            </a:r>
          </a:p>
        </p:txBody>
      </p:sp>
      <p:sp>
        <p:nvSpPr>
          <p:cNvPr id="15" name="Text 13"/>
          <p:cNvSpPr/>
          <p:nvPr/>
        </p:nvSpPr>
        <p:spPr>
          <a:xfrm>
            <a:off x="7528737" y="5120439"/>
            <a:ext cx="5939195" cy="134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Rating vs. Overview Length</a:t>
            </a:r>
            <a:endParaRPr lang="en-US" sz="1800" dirty="0"/>
          </a:p>
        </p:txBody>
      </p:sp>
      <p:pic>
        <p:nvPicPr>
          <p:cNvPr id="17" name="Picture 16" descr="A graph with blue bars&#10;&#10;AI-generated content may be incorrect.">
            <a:extLst>
              <a:ext uri="{FF2B5EF4-FFF2-40B4-BE49-F238E27FC236}">
                <a16:creationId xmlns:a16="http://schemas.microsoft.com/office/drawing/2014/main" id="{5C25FF86-73FC-F099-74C7-58323103A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1" y="1925449"/>
            <a:ext cx="4304464" cy="2691159"/>
          </a:xfrm>
          <a:prstGeom prst="rect">
            <a:avLst/>
          </a:prstGeom>
        </p:spPr>
      </p:pic>
      <p:pic>
        <p:nvPicPr>
          <p:cNvPr id="19" name="Picture 18" descr="A graph showing the top 10 most rated movies&#10;&#10;AI-generated content may be incorrect.">
            <a:extLst>
              <a:ext uri="{FF2B5EF4-FFF2-40B4-BE49-F238E27FC236}">
                <a16:creationId xmlns:a16="http://schemas.microsoft.com/office/drawing/2014/main" id="{9EE7E79C-CF30-8152-E23A-28C127479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67" y="1768712"/>
            <a:ext cx="4660414" cy="2780277"/>
          </a:xfrm>
          <a:prstGeom prst="rect">
            <a:avLst/>
          </a:prstGeom>
        </p:spPr>
      </p:pic>
      <p:pic>
        <p:nvPicPr>
          <p:cNvPr id="21" name="Picture 20" descr="A close-up of words&#10;&#10;AI-generated content may be incorrect.">
            <a:extLst>
              <a:ext uri="{FF2B5EF4-FFF2-40B4-BE49-F238E27FC236}">
                <a16:creationId xmlns:a16="http://schemas.microsoft.com/office/drawing/2014/main" id="{1E358C21-B809-61D3-92DF-60DE57614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1" y="5614385"/>
            <a:ext cx="5610753" cy="2612506"/>
          </a:xfrm>
          <a:prstGeom prst="rect">
            <a:avLst/>
          </a:prstGeom>
        </p:spPr>
      </p:pic>
      <p:pic>
        <p:nvPicPr>
          <p:cNvPr id="23" name="Picture 22" descr="A diagram of a heatmap&#10;&#10;AI-generated content may be incorrect.">
            <a:extLst>
              <a:ext uri="{FF2B5EF4-FFF2-40B4-BE49-F238E27FC236}">
                <a16:creationId xmlns:a16="http://schemas.microsoft.com/office/drawing/2014/main" id="{ED807246-727F-8595-D2A1-3A0EB7FBC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674" y="5625619"/>
            <a:ext cx="3186366" cy="267720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9983D2F-64DD-B208-A07B-44DD9291DD5A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94263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983" y="262771"/>
            <a:ext cx="4994434" cy="341709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5925" y="4521041"/>
            <a:ext cx="7443311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Recommendation Architecture</a:t>
            </a:r>
            <a:endParaRPr lang="en-US" sz="41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25" y="5493425"/>
            <a:ext cx="4386143" cy="84105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46190" y="6649879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TF-IDF Vectorization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946190" y="7104578"/>
            <a:ext cx="396561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 overviews converted to vectors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069" y="5493425"/>
            <a:ext cx="4386143" cy="84105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32333" y="6649879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Cosine Similarity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5332333" y="7104578"/>
            <a:ext cx="396561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Semantic proximity calculation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212" y="5493425"/>
            <a:ext cx="4386143" cy="8410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8477" y="6649879"/>
            <a:ext cx="319766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Top-10 Recommendations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9718477" y="7104578"/>
            <a:ext cx="396561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Averaged from user-rated movies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6C9375-2001-6665-44A3-08EFAADEE4F4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20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4359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altLang="zh-CN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0.8362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36489" y="4476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6657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 accuracy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54704" y="3444359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altLang="zh-CN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6.9686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476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Hit@10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4704" y="4966573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Relevant items in top 10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5738" y="3444359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0.</a:t>
            </a:r>
            <a:r>
              <a:rPr lang="en-US" altLang="zh-CN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8793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58438" y="4476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NDCG@10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496657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Ranking quality measure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5846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Recall/F1 excluded due to fixed Top-10 results. Focus on quality over completeness.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7C3824-D169-7DAB-66A9-0CF1E1500844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 Design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28053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Streamlit Framework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7280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Python-based web app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904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2805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Movie Cards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91847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Styled using st.columns()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138" y="36342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Theme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91847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Dark theme, Clemson branding</a:t>
            </a:r>
            <a:endParaRPr lang="en-US" sz="1750" dirty="0"/>
          </a:p>
        </p:txBody>
      </p:sp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91C8D75-B542-9FB1-3AA6-D64D78CC2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023" y="1136118"/>
            <a:ext cx="6464378" cy="56337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82C7A71-F28F-9811-CF88-5309EF143267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590" y="435234"/>
            <a:ext cx="7185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Wireframes and Prototypes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144013"/>
            <a:ext cx="5174449" cy="51744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735" y="1144012"/>
            <a:ext cx="5174449" cy="51744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00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in Uizard. High-fidelity prototypes with user-centered layout.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4580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/>
              </a:rPr>
              <a:t>https://app.uizard.io/p/5729531d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F67254-DD07-2C9B-94F9-F362D4A34BD7}"/>
              </a:ext>
            </a:extLst>
          </p:cNvPr>
          <p:cNvSpPr/>
          <p:nvPr/>
        </p:nvSpPr>
        <p:spPr>
          <a:xfrm>
            <a:off x="12773026" y="7654413"/>
            <a:ext cx="1754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647</Words>
  <Application>Microsoft Macintosh PowerPoint</Application>
  <PresentationFormat>Custom</PresentationFormat>
  <Paragraphs>172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-apple-system</vt:lpstr>
      <vt:lpstr>Roboto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Huaye Li</cp:lastModifiedBy>
  <cp:revision>6</cp:revision>
  <dcterms:created xsi:type="dcterms:W3CDTF">2025-04-24T20:48:34Z</dcterms:created>
  <dcterms:modified xsi:type="dcterms:W3CDTF">2025-04-25T21:26:31Z</dcterms:modified>
</cp:coreProperties>
</file>